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Lst>
  <p:notesMasterIdLst>
    <p:notesMasterId r:id="rId22"/>
  </p:notesMasterIdLst>
  <p:sldIdLst>
    <p:sldId id="256" r:id="rId5"/>
    <p:sldId id="257" r:id="rId6"/>
    <p:sldId id="275" r:id="rId7"/>
    <p:sldId id="273" r:id="rId8"/>
    <p:sldId id="272" r:id="rId9"/>
    <p:sldId id="258" r:id="rId10"/>
    <p:sldId id="261" r:id="rId11"/>
    <p:sldId id="271" r:id="rId12"/>
    <p:sldId id="264" r:id="rId13"/>
    <p:sldId id="259" r:id="rId14"/>
    <p:sldId id="268" r:id="rId15"/>
    <p:sldId id="262" r:id="rId16"/>
    <p:sldId id="269" r:id="rId17"/>
    <p:sldId id="266" r:id="rId18"/>
    <p:sldId id="263" r:id="rId19"/>
    <p:sldId id="267" r:id="rId20"/>
    <p:sldId id="270"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65"/>
  </p:normalViewPr>
  <p:slideViewPr>
    <p:cSldViewPr snapToGrid="0">
      <p:cViewPr varScale="1">
        <p:scale>
          <a:sx n="107" d="100"/>
          <a:sy n="107" d="100"/>
        </p:scale>
        <p:origin x="77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88DB5F-9AD0-4952-BA3F-AB23B1BA7E2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FCF3FDB-727A-40D9-BA7F-9A6A3884AD2C}">
      <dgm:prSet/>
      <dgm:spPr/>
      <dgm:t>
        <a:bodyPr/>
        <a:lstStyle/>
        <a:p>
          <a:r>
            <a:rPr lang="nl-NL"/>
            <a:t>Je kan het begrip sociologie herkennen.</a:t>
          </a:r>
          <a:endParaRPr lang="en-US"/>
        </a:p>
      </dgm:t>
    </dgm:pt>
    <dgm:pt modelId="{89555C1F-4D22-4B0B-A929-46B42185230F}" type="parTrans" cxnId="{D2E0DBDB-7779-46B8-9F38-62AEF4FE84AB}">
      <dgm:prSet/>
      <dgm:spPr/>
      <dgm:t>
        <a:bodyPr/>
        <a:lstStyle/>
        <a:p>
          <a:endParaRPr lang="en-US"/>
        </a:p>
      </dgm:t>
    </dgm:pt>
    <dgm:pt modelId="{BF9A1727-5461-439E-89D6-CAE4BAE49CCF}" type="sibTrans" cxnId="{D2E0DBDB-7779-46B8-9F38-62AEF4FE84AB}">
      <dgm:prSet/>
      <dgm:spPr/>
      <dgm:t>
        <a:bodyPr/>
        <a:lstStyle/>
        <a:p>
          <a:endParaRPr lang="en-US"/>
        </a:p>
      </dgm:t>
    </dgm:pt>
    <dgm:pt modelId="{690C56CB-D3BD-4C97-A09F-9D328D3B8BE5}">
      <dgm:prSet/>
      <dgm:spPr/>
      <dgm:t>
        <a:bodyPr/>
        <a:lstStyle/>
        <a:p>
          <a:r>
            <a:rPr lang="nl-NL"/>
            <a:t>Je kan uitleggen wat de invloed is van de stijgende welvaart, verzuiling, globalisering en individualisering voor een invloed heeft op de leestijl van de mens  </a:t>
          </a:r>
          <a:endParaRPr lang="en-US"/>
        </a:p>
      </dgm:t>
    </dgm:pt>
    <dgm:pt modelId="{97597D61-4948-43E7-AE88-AA0ECE75E214}" type="parTrans" cxnId="{DF64EB40-6CBE-42B4-ACAE-2426D70D2A49}">
      <dgm:prSet/>
      <dgm:spPr/>
      <dgm:t>
        <a:bodyPr/>
        <a:lstStyle/>
        <a:p>
          <a:endParaRPr lang="en-US"/>
        </a:p>
      </dgm:t>
    </dgm:pt>
    <dgm:pt modelId="{06FBD849-4979-4554-88AF-328666D716EB}" type="sibTrans" cxnId="{DF64EB40-6CBE-42B4-ACAE-2426D70D2A49}">
      <dgm:prSet/>
      <dgm:spPr/>
      <dgm:t>
        <a:bodyPr/>
        <a:lstStyle/>
        <a:p>
          <a:endParaRPr lang="en-US"/>
        </a:p>
      </dgm:t>
    </dgm:pt>
    <dgm:pt modelId="{9A4F47E4-F469-446B-AD21-43633027B373}">
      <dgm:prSet/>
      <dgm:spPr/>
      <dgm:t>
        <a:bodyPr/>
        <a:lstStyle/>
        <a:p>
          <a:r>
            <a:rPr lang="nl-NL"/>
            <a:t>Kan je verschillende welvaartziekten benoemen en herkennen</a:t>
          </a:r>
          <a:endParaRPr lang="en-US"/>
        </a:p>
      </dgm:t>
    </dgm:pt>
    <dgm:pt modelId="{BEBE7398-619F-49F3-8B98-EE93555A1743}" type="parTrans" cxnId="{7E918F5D-9B38-4154-B3BC-D57B5D2002BE}">
      <dgm:prSet/>
      <dgm:spPr/>
      <dgm:t>
        <a:bodyPr/>
        <a:lstStyle/>
        <a:p>
          <a:endParaRPr lang="en-US"/>
        </a:p>
      </dgm:t>
    </dgm:pt>
    <dgm:pt modelId="{F1F4E168-FCEE-43A4-B103-3A786818EF6E}" type="sibTrans" cxnId="{7E918F5D-9B38-4154-B3BC-D57B5D2002BE}">
      <dgm:prSet/>
      <dgm:spPr/>
      <dgm:t>
        <a:bodyPr/>
        <a:lstStyle/>
        <a:p>
          <a:endParaRPr lang="en-US"/>
        </a:p>
      </dgm:t>
    </dgm:pt>
    <dgm:pt modelId="{327D2B03-DE81-459F-A778-269133174A6C}">
      <dgm:prSet/>
      <dgm:spPr/>
      <dgm:t>
        <a:bodyPr/>
        <a:lstStyle/>
        <a:p>
          <a:r>
            <a:rPr lang="nl-NL"/>
            <a:t>Je kan aangeven op welke zaken we onze leefstijl moeten veranderen en je kan hier een preventief voorbeeld van geven.</a:t>
          </a:r>
          <a:endParaRPr lang="en-US"/>
        </a:p>
      </dgm:t>
    </dgm:pt>
    <dgm:pt modelId="{43541D9B-02DD-432F-BBB8-C8E6DF92E07F}" type="parTrans" cxnId="{120E640A-CB7A-4109-B4EC-D831B504E889}">
      <dgm:prSet/>
      <dgm:spPr/>
      <dgm:t>
        <a:bodyPr/>
        <a:lstStyle/>
        <a:p>
          <a:endParaRPr lang="en-US"/>
        </a:p>
      </dgm:t>
    </dgm:pt>
    <dgm:pt modelId="{1A973E55-2088-476A-9624-19DF3472F362}" type="sibTrans" cxnId="{120E640A-CB7A-4109-B4EC-D831B504E889}">
      <dgm:prSet/>
      <dgm:spPr/>
      <dgm:t>
        <a:bodyPr/>
        <a:lstStyle/>
        <a:p>
          <a:endParaRPr lang="en-US"/>
        </a:p>
      </dgm:t>
    </dgm:pt>
    <dgm:pt modelId="{12653E26-5385-E345-8311-8178FD6C6B16}" type="pres">
      <dgm:prSet presAssocID="{BD88DB5F-9AD0-4952-BA3F-AB23B1BA7E28}" presName="linear" presStyleCnt="0">
        <dgm:presLayoutVars>
          <dgm:animLvl val="lvl"/>
          <dgm:resizeHandles val="exact"/>
        </dgm:presLayoutVars>
      </dgm:prSet>
      <dgm:spPr/>
    </dgm:pt>
    <dgm:pt modelId="{A77101B4-0ABB-CB4D-8CDD-00B0ADEFF042}" type="pres">
      <dgm:prSet presAssocID="{5FCF3FDB-727A-40D9-BA7F-9A6A3884AD2C}" presName="parentText" presStyleLbl="node1" presStyleIdx="0" presStyleCnt="4">
        <dgm:presLayoutVars>
          <dgm:chMax val="0"/>
          <dgm:bulletEnabled val="1"/>
        </dgm:presLayoutVars>
      </dgm:prSet>
      <dgm:spPr/>
    </dgm:pt>
    <dgm:pt modelId="{6A6AFA73-DD67-AF45-B272-3E8E9D6FAD34}" type="pres">
      <dgm:prSet presAssocID="{BF9A1727-5461-439E-89D6-CAE4BAE49CCF}" presName="spacer" presStyleCnt="0"/>
      <dgm:spPr/>
    </dgm:pt>
    <dgm:pt modelId="{2849DEC8-2F1B-6749-860B-527D15E40EE5}" type="pres">
      <dgm:prSet presAssocID="{690C56CB-D3BD-4C97-A09F-9D328D3B8BE5}" presName="parentText" presStyleLbl="node1" presStyleIdx="1" presStyleCnt="4">
        <dgm:presLayoutVars>
          <dgm:chMax val="0"/>
          <dgm:bulletEnabled val="1"/>
        </dgm:presLayoutVars>
      </dgm:prSet>
      <dgm:spPr/>
    </dgm:pt>
    <dgm:pt modelId="{18810E1F-E676-8A4A-A99B-F87D3036D264}" type="pres">
      <dgm:prSet presAssocID="{06FBD849-4979-4554-88AF-328666D716EB}" presName="spacer" presStyleCnt="0"/>
      <dgm:spPr/>
    </dgm:pt>
    <dgm:pt modelId="{73D03323-C05A-BC4E-B553-5693CFF4A487}" type="pres">
      <dgm:prSet presAssocID="{9A4F47E4-F469-446B-AD21-43633027B373}" presName="parentText" presStyleLbl="node1" presStyleIdx="2" presStyleCnt="4">
        <dgm:presLayoutVars>
          <dgm:chMax val="0"/>
          <dgm:bulletEnabled val="1"/>
        </dgm:presLayoutVars>
      </dgm:prSet>
      <dgm:spPr/>
    </dgm:pt>
    <dgm:pt modelId="{C98553E6-945A-EF48-A98F-F238299F3567}" type="pres">
      <dgm:prSet presAssocID="{F1F4E168-FCEE-43A4-B103-3A786818EF6E}" presName="spacer" presStyleCnt="0"/>
      <dgm:spPr/>
    </dgm:pt>
    <dgm:pt modelId="{AF60ED5F-B9CD-D240-A2DC-A427E7CEA5F0}" type="pres">
      <dgm:prSet presAssocID="{327D2B03-DE81-459F-A778-269133174A6C}" presName="parentText" presStyleLbl="node1" presStyleIdx="3" presStyleCnt="4">
        <dgm:presLayoutVars>
          <dgm:chMax val="0"/>
          <dgm:bulletEnabled val="1"/>
        </dgm:presLayoutVars>
      </dgm:prSet>
      <dgm:spPr/>
    </dgm:pt>
  </dgm:ptLst>
  <dgm:cxnLst>
    <dgm:cxn modelId="{120E640A-CB7A-4109-B4EC-D831B504E889}" srcId="{BD88DB5F-9AD0-4952-BA3F-AB23B1BA7E28}" destId="{327D2B03-DE81-459F-A778-269133174A6C}" srcOrd="3" destOrd="0" parTransId="{43541D9B-02DD-432F-BBB8-C8E6DF92E07F}" sibTransId="{1A973E55-2088-476A-9624-19DF3472F362}"/>
    <dgm:cxn modelId="{8EF6960A-3ADC-3B44-BFB6-53F6895836E4}" type="presOf" srcId="{5FCF3FDB-727A-40D9-BA7F-9A6A3884AD2C}" destId="{A77101B4-0ABB-CB4D-8CDD-00B0ADEFF042}" srcOrd="0" destOrd="0" presId="urn:microsoft.com/office/officeart/2005/8/layout/vList2"/>
    <dgm:cxn modelId="{DF64EB40-6CBE-42B4-ACAE-2426D70D2A49}" srcId="{BD88DB5F-9AD0-4952-BA3F-AB23B1BA7E28}" destId="{690C56CB-D3BD-4C97-A09F-9D328D3B8BE5}" srcOrd="1" destOrd="0" parTransId="{97597D61-4948-43E7-AE88-AA0ECE75E214}" sibTransId="{06FBD849-4979-4554-88AF-328666D716EB}"/>
    <dgm:cxn modelId="{EB662855-792E-8640-9FF6-FEA1186F7D8A}" type="presOf" srcId="{9A4F47E4-F469-446B-AD21-43633027B373}" destId="{73D03323-C05A-BC4E-B553-5693CFF4A487}" srcOrd="0" destOrd="0" presId="urn:microsoft.com/office/officeart/2005/8/layout/vList2"/>
    <dgm:cxn modelId="{7E918F5D-9B38-4154-B3BC-D57B5D2002BE}" srcId="{BD88DB5F-9AD0-4952-BA3F-AB23B1BA7E28}" destId="{9A4F47E4-F469-446B-AD21-43633027B373}" srcOrd="2" destOrd="0" parTransId="{BEBE7398-619F-49F3-8B98-EE93555A1743}" sibTransId="{F1F4E168-FCEE-43A4-B103-3A786818EF6E}"/>
    <dgm:cxn modelId="{7749D5D7-9EB8-624F-B347-06887DC5A061}" type="presOf" srcId="{690C56CB-D3BD-4C97-A09F-9D328D3B8BE5}" destId="{2849DEC8-2F1B-6749-860B-527D15E40EE5}" srcOrd="0" destOrd="0" presId="urn:microsoft.com/office/officeart/2005/8/layout/vList2"/>
    <dgm:cxn modelId="{D2E0DBDB-7779-46B8-9F38-62AEF4FE84AB}" srcId="{BD88DB5F-9AD0-4952-BA3F-AB23B1BA7E28}" destId="{5FCF3FDB-727A-40D9-BA7F-9A6A3884AD2C}" srcOrd="0" destOrd="0" parTransId="{89555C1F-4D22-4B0B-A929-46B42185230F}" sibTransId="{BF9A1727-5461-439E-89D6-CAE4BAE49CCF}"/>
    <dgm:cxn modelId="{A729F0F7-91B0-1740-8C44-701BE6201C4E}" type="presOf" srcId="{327D2B03-DE81-459F-A778-269133174A6C}" destId="{AF60ED5F-B9CD-D240-A2DC-A427E7CEA5F0}" srcOrd="0" destOrd="0" presId="urn:microsoft.com/office/officeart/2005/8/layout/vList2"/>
    <dgm:cxn modelId="{F9E60DFA-81DB-A246-9162-05112298EB52}" type="presOf" srcId="{BD88DB5F-9AD0-4952-BA3F-AB23B1BA7E28}" destId="{12653E26-5385-E345-8311-8178FD6C6B16}" srcOrd="0" destOrd="0" presId="urn:microsoft.com/office/officeart/2005/8/layout/vList2"/>
    <dgm:cxn modelId="{62A0F2B1-2D6A-6E48-89CA-DC752E6AA1C1}" type="presParOf" srcId="{12653E26-5385-E345-8311-8178FD6C6B16}" destId="{A77101B4-0ABB-CB4D-8CDD-00B0ADEFF042}" srcOrd="0" destOrd="0" presId="urn:microsoft.com/office/officeart/2005/8/layout/vList2"/>
    <dgm:cxn modelId="{C414CE50-D318-2E47-9152-398A11B116D6}" type="presParOf" srcId="{12653E26-5385-E345-8311-8178FD6C6B16}" destId="{6A6AFA73-DD67-AF45-B272-3E8E9D6FAD34}" srcOrd="1" destOrd="0" presId="urn:microsoft.com/office/officeart/2005/8/layout/vList2"/>
    <dgm:cxn modelId="{DD27DB30-F71B-A148-8DF0-ABE0A2CB2721}" type="presParOf" srcId="{12653E26-5385-E345-8311-8178FD6C6B16}" destId="{2849DEC8-2F1B-6749-860B-527D15E40EE5}" srcOrd="2" destOrd="0" presId="urn:microsoft.com/office/officeart/2005/8/layout/vList2"/>
    <dgm:cxn modelId="{DC9A26A1-316B-244E-93ED-DFEB0D6CBF05}" type="presParOf" srcId="{12653E26-5385-E345-8311-8178FD6C6B16}" destId="{18810E1F-E676-8A4A-A99B-F87D3036D264}" srcOrd="3" destOrd="0" presId="urn:microsoft.com/office/officeart/2005/8/layout/vList2"/>
    <dgm:cxn modelId="{47AEF9D3-683C-4847-9862-9E1F8B2C1335}" type="presParOf" srcId="{12653E26-5385-E345-8311-8178FD6C6B16}" destId="{73D03323-C05A-BC4E-B553-5693CFF4A487}" srcOrd="4" destOrd="0" presId="urn:microsoft.com/office/officeart/2005/8/layout/vList2"/>
    <dgm:cxn modelId="{3395BDD6-4C62-E547-893F-F15D9B7897CC}" type="presParOf" srcId="{12653E26-5385-E345-8311-8178FD6C6B16}" destId="{C98553E6-945A-EF48-A98F-F238299F3567}" srcOrd="5" destOrd="0" presId="urn:microsoft.com/office/officeart/2005/8/layout/vList2"/>
    <dgm:cxn modelId="{C1F76A03-8B05-974C-BF63-92C7A9712650}" type="presParOf" srcId="{12653E26-5385-E345-8311-8178FD6C6B16}" destId="{AF60ED5F-B9CD-D240-A2DC-A427E7CEA5F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101B4-0ABB-CB4D-8CDD-00B0ADEFF042}">
      <dsp:nvSpPr>
        <dsp:cNvPr id="0" name=""/>
        <dsp:cNvSpPr/>
      </dsp:nvSpPr>
      <dsp:spPr>
        <a:xfrm>
          <a:off x="0" y="17186"/>
          <a:ext cx="6492875" cy="12202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NL" sz="2200" kern="1200"/>
            <a:t>Je kan het begrip sociologie herkennen.</a:t>
          </a:r>
          <a:endParaRPr lang="en-US" sz="2200" kern="1200"/>
        </a:p>
      </dsp:txBody>
      <dsp:txXfrm>
        <a:off x="59567" y="76753"/>
        <a:ext cx="6373741" cy="1101102"/>
      </dsp:txXfrm>
    </dsp:sp>
    <dsp:sp modelId="{2849DEC8-2F1B-6749-860B-527D15E40EE5}">
      <dsp:nvSpPr>
        <dsp:cNvPr id="0" name=""/>
        <dsp:cNvSpPr/>
      </dsp:nvSpPr>
      <dsp:spPr>
        <a:xfrm>
          <a:off x="0" y="1300783"/>
          <a:ext cx="6492875" cy="122023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NL" sz="2200" kern="1200"/>
            <a:t>Je kan uitleggen wat de invloed is van de stijgende welvaart, verzuiling, globalisering en individualisering voor een invloed heeft op de leestijl van de mens  </a:t>
          </a:r>
          <a:endParaRPr lang="en-US" sz="2200" kern="1200"/>
        </a:p>
      </dsp:txBody>
      <dsp:txXfrm>
        <a:off x="59567" y="1360350"/>
        <a:ext cx="6373741" cy="1101102"/>
      </dsp:txXfrm>
    </dsp:sp>
    <dsp:sp modelId="{73D03323-C05A-BC4E-B553-5693CFF4A487}">
      <dsp:nvSpPr>
        <dsp:cNvPr id="0" name=""/>
        <dsp:cNvSpPr/>
      </dsp:nvSpPr>
      <dsp:spPr>
        <a:xfrm>
          <a:off x="0" y="2584380"/>
          <a:ext cx="6492875" cy="122023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NL" sz="2200" kern="1200"/>
            <a:t>Kan je verschillende welvaartziekten benoemen en herkennen</a:t>
          </a:r>
          <a:endParaRPr lang="en-US" sz="2200" kern="1200"/>
        </a:p>
      </dsp:txBody>
      <dsp:txXfrm>
        <a:off x="59567" y="2643947"/>
        <a:ext cx="6373741" cy="1101102"/>
      </dsp:txXfrm>
    </dsp:sp>
    <dsp:sp modelId="{AF60ED5F-B9CD-D240-A2DC-A427E7CEA5F0}">
      <dsp:nvSpPr>
        <dsp:cNvPr id="0" name=""/>
        <dsp:cNvSpPr/>
      </dsp:nvSpPr>
      <dsp:spPr>
        <a:xfrm>
          <a:off x="0" y="3867976"/>
          <a:ext cx="6492875" cy="122023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nl-NL" sz="2200" kern="1200"/>
            <a:t>Je kan aangeven op welke zaken we onze leefstijl moeten veranderen en je kan hier een preventief voorbeeld van geven.</a:t>
          </a:r>
          <a:endParaRPr lang="en-US" sz="2200" kern="1200"/>
        </a:p>
      </dsp:txBody>
      <dsp:txXfrm>
        <a:off x="59567" y="3927543"/>
        <a:ext cx="6373741" cy="11011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DD1DC-2944-4D08-9FEE-D7B2110AD8FF}" type="datetimeFigureOut">
              <a:rPr lang="nl-NL" smtClean="0"/>
              <a:t>07-10-20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7A4721-39C2-47E0-B955-CFD650024DDF}" type="slidenum">
              <a:rPr lang="nl-NL" smtClean="0"/>
              <a:t>‹nr.›</a:t>
            </a:fld>
            <a:endParaRPr lang="nl-NL"/>
          </a:p>
        </p:txBody>
      </p:sp>
    </p:spTree>
    <p:extLst>
      <p:ext uri="{BB962C8B-B14F-4D97-AF65-F5344CB8AC3E}">
        <p14:creationId xmlns:p14="http://schemas.microsoft.com/office/powerpoint/2010/main" val="179575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Duidelijke veranderingen in het gebruik van bepaalde voedingsmiddelen  zijn pas over langere tijd zichtbaar. De consument koopt bepaalde artikelen vooral uit gewoonte. Dit koopgedrag verandert langzaam. </a:t>
            </a:r>
            <a:r>
              <a:rPr lang="nl-NL" baseline="0" dirty="0"/>
              <a:t> </a:t>
            </a:r>
            <a:r>
              <a:rPr lang="nl-NL" dirty="0"/>
              <a:t>Bij de productie is een verschuiving gaande van de alternatieve productiewijze, waarbij vooral een bepaalde ideologie een grote rol speelt, naar een productiemethode waarbij het milieu en welzijn van het dier belangrijk zijn.</a:t>
            </a:r>
          </a:p>
          <a:p>
            <a:endParaRPr lang="nl-NL" dirty="0"/>
          </a:p>
          <a:p>
            <a:endParaRPr lang="nl-NL" dirty="0"/>
          </a:p>
          <a:p>
            <a:r>
              <a:rPr lang="nl-NL" dirty="0"/>
              <a:t>Vergrijzing, vroeger zelfstandig wonen, samen wonen en samen werken leiden tot andere voedingsgewoonten. De behoefte aan gemaksvoedsel neemt toe. Hierbij spelen het buitenshuis werken van de vrouw, het toenemende aantal eenpersoonshuishoudens, huishoudens met tweeverdieners en eenoudergezinnen een rol. Een nieuwe trend is dat slagerijen en groentezaken maaltijden bereiden en verkopen volgens het koelvers-systeem.</a:t>
            </a:r>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12</a:t>
            </a:fld>
            <a:endParaRPr lang="nl-NL"/>
          </a:p>
        </p:txBody>
      </p:sp>
    </p:spTree>
    <p:extLst>
      <p:ext uri="{BB962C8B-B14F-4D97-AF65-F5344CB8AC3E}">
        <p14:creationId xmlns:p14="http://schemas.microsoft.com/office/powerpoint/2010/main" val="3559501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15</a:t>
            </a:fld>
            <a:endParaRPr lang="nl-NL"/>
          </a:p>
        </p:txBody>
      </p:sp>
    </p:spTree>
    <p:extLst>
      <p:ext uri="{BB962C8B-B14F-4D97-AF65-F5344CB8AC3E}">
        <p14:creationId xmlns:p14="http://schemas.microsoft.com/office/powerpoint/2010/main" val="3230960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consument wordt steeds kritischer ten opzichte van additieven en contaminanten</a:t>
            </a:r>
          </a:p>
          <a:p>
            <a:r>
              <a:rPr lang="nl-NL" dirty="0"/>
              <a:t>(hulp- en smaakstoffen).  Er is een duidelijke tendens naar ‘verser’ en ‘natuurlijker’.</a:t>
            </a:r>
          </a:p>
          <a:p>
            <a:endParaRPr lang="nl-NL" dirty="0"/>
          </a:p>
          <a:p>
            <a:r>
              <a:rPr lang="nl-NL" dirty="0"/>
              <a:t>In de jaren zeventig waren de halfvolle en magere producten erg ‘in’; in bepaalde voedingsmiddelen werd de hoeveelheid vet verminderd.</a:t>
            </a:r>
          </a:p>
          <a:p>
            <a:r>
              <a:rPr lang="nl-NL" dirty="0"/>
              <a:t>De jaren tachtig werden gekenmerkt door de light-trend, waarbij vooral kritisch gekeken werd naar de hoeveelheid suikers in de producten. In feite waren de halfvolle en magere producten daarvan de voorlopers. In beide gevallen wilde de consument de energie-opname beperken.</a:t>
            </a:r>
          </a:p>
          <a:p>
            <a:r>
              <a:rPr lang="nl-NL" dirty="0"/>
              <a:t>Tegenover de light-trend staat de opkomst van producten met een hoog gehalte aan verzadigde vetten, zoals de boerenmelk en veel buitenlandse kaassoorten.</a:t>
            </a:r>
          </a:p>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16</a:t>
            </a:fld>
            <a:endParaRPr lang="nl-NL"/>
          </a:p>
        </p:txBody>
      </p:sp>
    </p:spTree>
    <p:extLst>
      <p:ext uri="{BB962C8B-B14F-4D97-AF65-F5344CB8AC3E}">
        <p14:creationId xmlns:p14="http://schemas.microsoft.com/office/powerpoint/2010/main" val="736067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7C7BC0-3A89-6047-B27F-E068C34C394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E9F6EA0-FEDA-8149-B03D-4E17C73332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AEF0162-4DE0-CC4C-8207-1DB308AD820F}"/>
              </a:ext>
            </a:extLst>
          </p:cNvPr>
          <p:cNvSpPr>
            <a:spLocks noGrp="1"/>
          </p:cNvSpPr>
          <p:nvPr>
            <p:ph type="dt" sz="half" idx="10"/>
          </p:nvPr>
        </p:nvSpPr>
        <p:spPr/>
        <p:txBody>
          <a:bodyPr/>
          <a:lstStyle/>
          <a:p>
            <a:fld id="{B61BEF0D-F0BB-DE4B-95CE-6DB70DBA9567}" type="datetimeFigureOut">
              <a:rPr lang="en-US" smtClean="0"/>
              <a:pPr/>
              <a:t>10/7/20</a:t>
            </a:fld>
            <a:endParaRPr lang="en-US" dirty="0"/>
          </a:p>
        </p:txBody>
      </p:sp>
      <p:sp>
        <p:nvSpPr>
          <p:cNvPr id="5" name="Tijdelijke aanduiding voor voettekst 4">
            <a:extLst>
              <a:ext uri="{FF2B5EF4-FFF2-40B4-BE49-F238E27FC236}">
                <a16:creationId xmlns:a16="http://schemas.microsoft.com/office/drawing/2014/main" id="{2BA39FD4-E608-6443-A6BF-2BC81160D547}"/>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BF92B0D8-3A65-194F-9FA6-42C5A3D7D6C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2211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8ED6E-B507-B742-BB90-B849E185C35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21537AF-3AFD-E748-B134-BC8C8374D8C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8D0AB2F-3A32-2548-8A72-C35E6E696B3C}"/>
              </a:ext>
            </a:extLst>
          </p:cNvPr>
          <p:cNvSpPr>
            <a:spLocks noGrp="1"/>
          </p:cNvSpPr>
          <p:nvPr>
            <p:ph type="dt" sz="half" idx="10"/>
          </p:nvPr>
        </p:nvSpPr>
        <p:spPr/>
        <p:txBody>
          <a:bodyPr/>
          <a:lstStyle/>
          <a:p>
            <a:fld id="{55C6B4A9-1611-4792-9094-5F34BCA07E0B}" type="datetimeFigureOut">
              <a:rPr lang="en-US" smtClean="0"/>
              <a:t>10/7/20</a:t>
            </a:fld>
            <a:endParaRPr lang="en-US" dirty="0"/>
          </a:p>
        </p:txBody>
      </p:sp>
      <p:sp>
        <p:nvSpPr>
          <p:cNvPr id="5" name="Tijdelijke aanduiding voor voettekst 4">
            <a:extLst>
              <a:ext uri="{FF2B5EF4-FFF2-40B4-BE49-F238E27FC236}">
                <a16:creationId xmlns:a16="http://schemas.microsoft.com/office/drawing/2014/main" id="{F3638F45-B9B7-A843-8709-7B12C4137BF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0F423E5B-8118-0149-9D60-69C3F49451FD}"/>
              </a:ext>
            </a:extLst>
          </p:cNvPr>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61719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136A5F7-3CE0-B242-9F12-776DB304452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0000399-1E22-394D-B901-4B9A65014AA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A038DCC-9F68-EB4B-A55B-C321D16BC390}"/>
              </a:ext>
            </a:extLst>
          </p:cNvPr>
          <p:cNvSpPr>
            <a:spLocks noGrp="1"/>
          </p:cNvSpPr>
          <p:nvPr>
            <p:ph type="dt" sz="half" idx="10"/>
          </p:nvPr>
        </p:nvSpPr>
        <p:spPr/>
        <p:txBody>
          <a:bodyPr/>
          <a:lstStyle/>
          <a:p>
            <a:fld id="{B61BEF0D-F0BB-DE4B-95CE-6DB70DBA9567}" type="datetimeFigureOut">
              <a:rPr lang="en-US" smtClean="0"/>
              <a:pPr/>
              <a:t>10/7/20</a:t>
            </a:fld>
            <a:endParaRPr lang="en-US" dirty="0"/>
          </a:p>
        </p:txBody>
      </p:sp>
      <p:sp>
        <p:nvSpPr>
          <p:cNvPr id="5" name="Tijdelijke aanduiding voor voettekst 4">
            <a:extLst>
              <a:ext uri="{FF2B5EF4-FFF2-40B4-BE49-F238E27FC236}">
                <a16:creationId xmlns:a16="http://schemas.microsoft.com/office/drawing/2014/main" id="{6225B01C-CC77-0B4F-B829-87247D2150D5}"/>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A24D0B31-D5AC-D14F-8CD7-8E35FAECEA53}"/>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77682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49593E-CB0D-164A-9669-D4A795B549A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3CB9674-497C-104B-9A03-856AD79FFC1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1F1835-45E4-004A-8538-81B75368B78F}"/>
              </a:ext>
            </a:extLst>
          </p:cNvPr>
          <p:cNvSpPr>
            <a:spLocks noGrp="1"/>
          </p:cNvSpPr>
          <p:nvPr>
            <p:ph type="dt" sz="half" idx="10"/>
          </p:nvPr>
        </p:nvSpPr>
        <p:spPr/>
        <p:txBody>
          <a:bodyPr/>
          <a:lstStyle/>
          <a:p>
            <a:fld id="{B61BEF0D-F0BB-DE4B-95CE-6DB70DBA9567}" type="datetimeFigureOut">
              <a:rPr lang="en-US" smtClean="0"/>
              <a:pPr/>
              <a:t>10/7/20</a:t>
            </a:fld>
            <a:endParaRPr lang="en-US" dirty="0"/>
          </a:p>
        </p:txBody>
      </p:sp>
      <p:sp>
        <p:nvSpPr>
          <p:cNvPr id="5" name="Tijdelijke aanduiding voor voettekst 4">
            <a:extLst>
              <a:ext uri="{FF2B5EF4-FFF2-40B4-BE49-F238E27FC236}">
                <a16:creationId xmlns:a16="http://schemas.microsoft.com/office/drawing/2014/main" id="{E51358D6-887C-E844-853C-F00649F360E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4DAE9808-737D-274F-B0F7-E9821C47A7A6}"/>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09890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91043E-DB4D-A843-B8BF-36B84BA71B4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B747EB8-1277-1143-BE5D-D29C59CBE1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B5BAAD9-0C43-9A4F-BFEC-132988EBE883}"/>
              </a:ext>
            </a:extLst>
          </p:cNvPr>
          <p:cNvSpPr>
            <a:spLocks noGrp="1"/>
          </p:cNvSpPr>
          <p:nvPr>
            <p:ph type="dt" sz="half" idx="10"/>
          </p:nvPr>
        </p:nvSpPr>
        <p:spPr/>
        <p:txBody>
          <a:bodyPr/>
          <a:lstStyle/>
          <a:p>
            <a:fld id="{B61BEF0D-F0BB-DE4B-95CE-6DB70DBA9567}" type="datetimeFigureOut">
              <a:rPr lang="en-US" smtClean="0"/>
              <a:pPr/>
              <a:t>10/7/20</a:t>
            </a:fld>
            <a:endParaRPr lang="en-US" dirty="0"/>
          </a:p>
        </p:txBody>
      </p:sp>
      <p:sp>
        <p:nvSpPr>
          <p:cNvPr id="5" name="Tijdelijke aanduiding voor voettekst 4">
            <a:extLst>
              <a:ext uri="{FF2B5EF4-FFF2-40B4-BE49-F238E27FC236}">
                <a16:creationId xmlns:a16="http://schemas.microsoft.com/office/drawing/2014/main" id="{3140627C-C3EF-F544-A953-52A3D94D5A0A}"/>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16A9A26B-9064-E94C-A769-6F2A707963E2}"/>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908254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20605-6505-834D-9BD0-8A7669EE419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1B0E715-8754-5B46-821C-764CB8F041F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DB9A2DB-581A-3947-AA21-E1CE292D1F7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4884391-3E17-494D-90C3-FD2A81F91FE6}"/>
              </a:ext>
            </a:extLst>
          </p:cNvPr>
          <p:cNvSpPr>
            <a:spLocks noGrp="1"/>
          </p:cNvSpPr>
          <p:nvPr>
            <p:ph type="dt" sz="half" idx="10"/>
          </p:nvPr>
        </p:nvSpPr>
        <p:spPr/>
        <p:txBody>
          <a:bodyPr/>
          <a:lstStyle/>
          <a:p>
            <a:fld id="{EB712588-04B1-427B-82EE-E8DB90309F08}" type="datetimeFigureOut">
              <a:rPr lang="en-US" smtClean="0"/>
              <a:t>10/7/20</a:t>
            </a:fld>
            <a:endParaRPr lang="en-US" dirty="0"/>
          </a:p>
        </p:txBody>
      </p:sp>
      <p:sp>
        <p:nvSpPr>
          <p:cNvPr id="6" name="Tijdelijke aanduiding voor voettekst 5">
            <a:extLst>
              <a:ext uri="{FF2B5EF4-FFF2-40B4-BE49-F238E27FC236}">
                <a16:creationId xmlns:a16="http://schemas.microsoft.com/office/drawing/2014/main" id="{A5CF8110-281E-7944-95DD-6A9E463FBF88}"/>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512A2BC1-09F6-BB44-822A-372474B2F001}"/>
              </a:ext>
            </a:extLst>
          </p:cNvPr>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363390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F213B-A4B9-3B43-A9D6-86D182DAEEB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68E4957-6486-9C4C-A8C8-6695206ABB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9A3325A-02A5-0748-BDD9-C0F03F13A13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F09753C-EA23-2241-B5D3-84BA09C6A2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C431170-42B6-E043-9D47-6737B48D93B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61D8CAC-3DAD-E147-B263-3022BDE78917}"/>
              </a:ext>
            </a:extLst>
          </p:cNvPr>
          <p:cNvSpPr>
            <a:spLocks noGrp="1"/>
          </p:cNvSpPr>
          <p:nvPr>
            <p:ph type="dt" sz="half" idx="10"/>
          </p:nvPr>
        </p:nvSpPr>
        <p:spPr/>
        <p:txBody>
          <a:bodyPr/>
          <a:lstStyle/>
          <a:p>
            <a:fld id="{B61BEF0D-F0BB-DE4B-95CE-6DB70DBA9567}" type="datetimeFigureOut">
              <a:rPr lang="en-US" smtClean="0"/>
              <a:pPr/>
              <a:t>10/7/20</a:t>
            </a:fld>
            <a:endParaRPr lang="en-US" dirty="0"/>
          </a:p>
        </p:txBody>
      </p:sp>
      <p:sp>
        <p:nvSpPr>
          <p:cNvPr id="8" name="Tijdelijke aanduiding voor voettekst 7">
            <a:extLst>
              <a:ext uri="{FF2B5EF4-FFF2-40B4-BE49-F238E27FC236}">
                <a16:creationId xmlns:a16="http://schemas.microsoft.com/office/drawing/2014/main" id="{215265A8-F7F4-C245-8052-4E864FB04FA0}"/>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3A583735-4AA1-C947-9748-FD3A1C3DF13C}"/>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6580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19DE9-661F-A048-8CD1-39C5BF9B5A5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7198D9F-DBAB-3C4F-8D99-FFED109E40D5}"/>
              </a:ext>
            </a:extLst>
          </p:cNvPr>
          <p:cNvSpPr>
            <a:spLocks noGrp="1"/>
          </p:cNvSpPr>
          <p:nvPr>
            <p:ph type="dt" sz="half" idx="10"/>
          </p:nvPr>
        </p:nvSpPr>
        <p:spPr/>
        <p:txBody>
          <a:bodyPr/>
          <a:lstStyle/>
          <a:p>
            <a:fld id="{B61BEF0D-F0BB-DE4B-95CE-6DB70DBA9567}" type="datetimeFigureOut">
              <a:rPr lang="en-US" smtClean="0"/>
              <a:pPr/>
              <a:t>10/7/20</a:t>
            </a:fld>
            <a:endParaRPr lang="en-US" dirty="0"/>
          </a:p>
        </p:txBody>
      </p:sp>
      <p:sp>
        <p:nvSpPr>
          <p:cNvPr id="4" name="Tijdelijke aanduiding voor voettekst 3">
            <a:extLst>
              <a:ext uri="{FF2B5EF4-FFF2-40B4-BE49-F238E27FC236}">
                <a16:creationId xmlns:a16="http://schemas.microsoft.com/office/drawing/2014/main" id="{67E81A84-25F4-D746-992A-648E92732EB3}"/>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547DAB87-8560-4E47-BF7E-17C074D29196}"/>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07326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5430EB4-5C70-2F4C-9EEB-6B1BB7A76211}"/>
              </a:ext>
            </a:extLst>
          </p:cNvPr>
          <p:cNvSpPr>
            <a:spLocks noGrp="1"/>
          </p:cNvSpPr>
          <p:nvPr>
            <p:ph type="dt" sz="half" idx="10"/>
          </p:nvPr>
        </p:nvSpPr>
        <p:spPr/>
        <p:txBody>
          <a:bodyPr/>
          <a:lstStyle/>
          <a:p>
            <a:fld id="{B61BEF0D-F0BB-DE4B-95CE-6DB70DBA9567}" type="datetimeFigureOut">
              <a:rPr lang="en-US" smtClean="0"/>
              <a:pPr/>
              <a:t>10/7/20</a:t>
            </a:fld>
            <a:endParaRPr lang="en-US" dirty="0"/>
          </a:p>
        </p:txBody>
      </p:sp>
      <p:sp>
        <p:nvSpPr>
          <p:cNvPr id="3" name="Tijdelijke aanduiding voor voettekst 2">
            <a:extLst>
              <a:ext uri="{FF2B5EF4-FFF2-40B4-BE49-F238E27FC236}">
                <a16:creationId xmlns:a16="http://schemas.microsoft.com/office/drawing/2014/main" id="{AEB212EB-5FF1-0445-8FA7-15666D303FBE}"/>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EE98A9BE-7361-534D-B015-21D6694D9016}"/>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180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3623A-795D-A447-A8F9-49113FBCDCC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4113B93-686B-EB44-BE04-FD21167BE7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F9F417D-B5A8-A246-B417-0C8F1163F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99EB9B9-05CA-DC4F-A155-DF231035894C}"/>
              </a:ext>
            </a:extLst>
          </p:cNvPr>
          <p:cNvSpPr>
            <a:spLocks noGrp="1"/>
          </p:cNvSpPr>
          <p:nvPr>
            <p:ph type="dt" sz="half" idx="10"/>
          </p:nvPr>
        </p:nvSpPr>
        <p:spPr/>
        <p:txBody>
          <a:bodyPr/>
          <a:lstStyle/>
          <a:p>
            <a:fld id="{42A54C80-263E-416B-A8E0-580EDEADCBDC}" type="datetimeFigureOut">
              <a:rPr lang="en-US" smtClean="0"/>
              <a:t>10/7/20</a:t>
            </a:fld>
            <a:endParaRPr lang="en-US" dirty="0"/>
          </a:p>
        </p:txBody>
      </p:sp>
      <p:sp>
        <p:nvSpPr>
          <p:cNvPr id="6" name="Tijdelijke aanduiding voor voettekst 5">
            <a:extLst>
              <a:ext uri="{FF2B5EF4-FFF2-40B4-BE49-F238E27FC236}">
                <a16:creationId xmlns:a16="http://schemas.microsoft.com/office/drawing/2014/main" id="{49210190-FB28-4046-B871-4E07584DE298}"/>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075F0D5C-0497-FF4C-9AAF-FCFB5AB7EED5}"/>
              </a:ext>
            </a:extLst>
          </p:cNvPr>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3410147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272F1-3A4C-2043-B8FB-65694F11BCA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D733935-CD4B-8E43-838F-2433A8D4D9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A239666-7482-614B-B325-DC3DC74A7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7EBB9D9-900E-F440-864E-29F1BA896B2A}"/>
              </a:ext>
            </a:extLst>
          </p:cNvPr>
          <p:cNvSpPr>
            <a:spLocks noGrp="1"/>
          </p:cNvSpPr>
          <p:nvPr>
            <p:ph type="dt" sz="half" idx="10"/>
          </p:nvPr>
        </p:nvSpPr>
        <p:spPr/>
        <p:txBody>
          <a:bodyPr/>
          <a:lstStyle/>
          <a:p>
            <a:fld id="{B61BEF0D-F0BB-DE4B-95CE-6DB70DBA9567}" type="datetimeFigureOut">
              <a:rPr lang="en-US" smtClean="0"/>
              <a:pPr/>
              <a:t>10/7/20</a:t>
            </a:fld>
            <a:endParaRPr lang="en-US" dirty="0"/>
          </a:p>
        </p:txBody>
      </p:sp>
      <p:sp>
        <p:nvSpPr>
          <p:cNvPr id="6" name="Tijdelijke aanduiding voor voettekst 5">
            <a:extLst>
              <a:ext uri="{FF2B5EF4-FFF2-40B4-BE49-F238E27FC236}">
                <a16:creationId xmlns:a16="http://schemas.microsoft.com/office/drawing/2014/main" id="{0BDF8E60-7F95-1C43-8C45-F78EE3FA0D74}"/>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9C269001-D080-814A-BE8E-2274D2F09D29}"/>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004785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CEBAF4A-FCC8-0540-B650-4CD5ADB153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C3D09A9-BAB8-EC4D-B1B9-DC7CF6958A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936F4DC-707D-F44B-B827-092604CEF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10/7/20</a:t>
            </a:fld>
            <a:endParaRPr lang="en-US" dirty="0"/>
          </a:p>
        </p:txBody>
      </p:sp>
      <p:sp>
        <p:nvSpPr>
          <p:cNvPr id="5" name="Tijdelijke aanduiding voor voettekst 4">
            <a:extLst>
              <a:ext uri="{FF2B5EF4-FFF2-40B4-BE49-F238E27FC236}">
                <a16:creationId xmlns:a16="http://schemas.microsoft.com/office/drawing/2014/main" id="{D67915B3-14B8-E848-BB59-399AE89C7C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8B2358DC-CBEA-9948-9FE2-65A21EAB68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91457634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NHg7-mxnuao"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Sj19CNRzRLE" TargetMode="External"/><Relationship Id="rId2" Type="http://schemas.openxmlformats.org/officeDocument/2006/relationships/hyperlink" Target="https://www.youtube.com/watch?v=4ZAzIve-LtY" TargetMode="External"/><Relationship Id="rId1" Type="http://schemas.openxmlformats.org/officeDocument/2006/relationships/slideLayout" Target="../slideLayouts/slideLayout2.xml"/><Relationship Id="rId4" Type="http://schemas.openxmlformats.org/officeDocument/2006/relationships/hyperlink" Target="https://www.youtube.com/watch?v=KpqHDDwQ3T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eb3.samr.nl/ennis/surveys/bsr3website/" TargetMode="External"/><Relationship Id="rId2" Type="http://schemas.openxmlformats.org/officeDocument/2006/relationships/hyperlink" Target="https://www.youtube.com/watch?v=Hr8viuMS_ic"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3045368" y="2043663"/>
            <a:ext cx="6105194" cy="2031055"/>
          </a:xfrm>
        </p:spPr>
        <p:txBody>
          <a:bodyPr>
            <a:normAutofit/>
          </a:bodyPr>
          <a:lstStyle/>
          <a:p>
            <a:r>
              <a:rPr lang="nl-NL" dirty="0">
                <a:solidFill>
                  <a:srgbClr val="FFFFFF"/>
                </a:solidFill>
              </a:rPr>
              <a:t>Sociologie en ziektebeelden</a:t>
            </a:r>
          </a:p>
        </p:txBody>
      </p:sp>
      <p:sp>
        <p:nvSpPr>
          <p:cNvPr id="3" name="Ondertitel 2"/>
          <p:cNvSpPr>
            <a:spLocks noGrp="1"/>
          </p:cNvSpPr>
          <p:nvPr>
            <p:ph type="subTitle" idx="1"/>
          </p:nvPr>
        </p:nvSpPr>
        <p:spPr>
          <a:xfrm>
            <a:off x="3045368" y="4074718"/>
            <a:ext cx="6105194" cy="682079"/>
          </a:xfrm>
        </p:spPr>
        <p:txBody>
          <a:bodyPr>
            <a:normAutofit/>
          </a:bodyPr>
          <a:lstStyle/>
          <a:p>
            <a:r>
              <a:rPr lang="nl-NL" sz="2000" dirty="0">
                <a:solidFill>
                  <a:srgbClr val="FFFFFF"/>
                </a:solidFill>
              </a:rPr>
              <a:t>Lifestyle leerjaar 1</a:t>
            </a:r>
            <a:br>
              <a:rPr lang="nl-NL" sz="2000" dirty="0">
                <a:solidFill>
                  <a:srgbClr val="FFFFFF"/>
                </a:solidFill>
              </a:rPr>
            </a:br>
            <a:r>
              <a:rPr lang="nl-NL" sz="2000" dirty="0">
                <a:solidFill>
                  <a:srgbClr val="FFFFFF"/>
                </a:solidFill>
              </a:rPr>
              <a:t>IBS: mijn leefomgeving</a:t>
            </a:r>
          </a:p>
        </p:txBody>
      </p:sp>
    </p:spTree>
    <p:extLst>
      <p:ext uri="{BB962C8B-B14F-4D97-AF65-F5344CB8AC3E}">
        <p14:creationId xmlns:p14="http://schemas.microsoft.com/office/powerpoint/2010/main" val="998529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vasthouden, voedsel, man, speler&#10;&#10;Automatisch gegenereerde beschrijving">
            <a:extLst>
              <a:ext uri="{FF2B5EF4-FFF2-40B4-BE49-F238E27FC236}">
                <a16:creationId xmlns:a16="http://schemas.microsoft.com/office/drawing/2014/main" id="{4E778C51-ABD5-5F4C-BC44-A900EBF02C42}"/>
              </a:ext>
            </a:extLst>
          </p:cNvPr>
          <p:cNvPicPr>
            <a:picLocks noChangeAspect="1"/>
          </p:cNvPicPr>
          <p:nvPr/>
        </p:nvPicPr>
        <p:blipFill rotWithShape="1">
          <a:blip r:embed="rId2"/>
          <a:srcRect t="10000"/>
          <a:stretch/>
        </p:blipFill>
        <p:spPr>
          <a:xfrm>
            <a:off x="-1" y="10"/>
            <a:ext cx="12192000" cy="6857990"/>
          </a:xfrm>
          <a:prstGeom prst="rect">
            <a:avLst/>
          </a:prstGeom>
        </p:spPr>
      </p:pic>
      <p:sp>
        <p:nvSpPr>
          <p:cNvPr id="1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p:cNvSpPr>
            <a:spLocks noGrp="1"/>
          </p:cNvSpPr>
          <p:nvPr>
            <p:ph type="title"/>
          </p:nvPr>
        </p:nvSpPr>
        <p:spPr>
          <a:xfrm>
            <a:off x="709448" y="1913950"/>
            <a:ext cx="4204137" cy="1342754"/>
          </a:xfrm>
        </p:spPr>
        <p:txBody>
          <a:bodyPr>
            <a:normAutofit/>
          </a:bodyPr>
          <a:lstStyle/>
          <a:p>
            <a:pPr algn="ctr"/>
            <a:r>
              <a:rPr lang="nl-NL" sz="3600"/>
              <a:t>Wat is sociologie</a:t>
            </a:r>
          </a:p>
        </p:txBody>
      </p:sp>
      <p:cxnSp>
        <p:nvCxnSpPr>
          <p:cNvPr id="19" name="Straight Connector 1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525516" y="3417573"/>
            <a:ext cx="4593021" cy="2619839"/>
          </a:xfrm>
        </p:spPr>
        <p:txBody>
          <a:bodyPr anchor="ctr">
            <a:normAutofit/>
          </a:bodyPr>
          <a:lstStyle/>
          <a:p>
            <a:r>
              <a:rPr lang="nl-NL" sz="1800" dirty="0">
                <a:hlinkClick r:id="rId3"/>
              </a:rPr>
              <a:t>https://www.youtube.com/watch?v=NHg7-mxnuao</a:t>
            </a:r>
            <a:endParaRPr lang="nl-NL" sz="1800" dirty="0"/>
          </a:p>
          <a:p>
            <a:pPr marL="0" indent="0">
              <a:buNone/>
            </a:pPr>
            <a:endParaRPr lang="nl-NL" sz="1800" dirty="0"/>
          </a:p>
          <a:p>
            <a:pPr marL="0" indent="0">
              <a:buNone/>
            </a:pPr>
            <a:r>
              <a:rPr lang="nl-NL" sz="1800" dirty="0"/>
              <a:t> </a:t>
            </a:r>
          </a:p>
        </p:txBody>
      </p:sp>
    </p:spTree>
    <p:extLst>
      <p:ext uri="{BB962C8B-B14F-4D97-AF65-F5344CB8AC3E}">
        <p14:creationId xmlns:p14="http://schemas.microsoft.com/office/powerpoint/2010/main" val="79750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Veranderingen van de afgelopen eeuw</a:t>
            </a:r>
          </a:p>
        </p:txBody>
      </p:sp>
      <p:sp>
        <p:nvSpPr>
          <p:cNvPr id="3" name="Tijdelijke aanduiding voor inhoud 2"/>
          <p:cNvSpPr>
            <a:spLocks noGrp="1"/>
          </p:cNvSpPr>
          <p:nvPr>
            <p:ph idx="1"/>
          </p:nvPr>
        </p:nvSpPr>
        <p:spPr/>
        <p:txBody>
          <a:bodyPr/>
          <a:lstStyle/>
          <a:p>
            <a:r>
              <a:rPr lang="nl-NL" dirty="0"/>
              <a:t>Verzuiling </a:t>
            </a:r>
            <a:r>
              <a:rPr lang="nl-NL" dirty="0">
                <a:hlinkClick r:id="rId2"/>
              </a:rPr>
              <a:t>https://www.youtube.com/watch?v=4ZAzIve-LtY</a:t>
            </a:r>
            <a:endParaRPr lang="nl-NL" dirty="0"/>
          </a:p>
          <a:p>
            <a:r>
              <a:rPr lang="nl-NL" dirty="0"/>
              <a:t>Individualisering </a:t>
            </a:r>
            <a:r>
              <a:rPr lang="nl-NL" dirty="0">
                <a:hlinkClick r:id="rId3"/>
              </a:rPr>
              <a:t>https://www.youtube.com/watch?v=Sj19CNRzRLE</a:t>
            </a:r>
            <a:endParaRPr lang="nl-NL" dirty="0"/>
          </a:p>
          <a:p>
            <a:r>
              <a:rPr lang="nl-NL" dirty="0"/>
              <a:t>Globalisering en technische ontwikkeling: </a:t>
            </a:r>
            <a:r>
              <a:rPr lang="nl-NL" dirty="0">
                <a:hlinkClick r:id="rId4"/>
              </a:rPr>
              <a:t>https://www.youtube.com/watch?v=KpqHDDwQ3Tg</a:t>
            </a:r>
            <a:endParaRPr lang="nl-NL" dirty="0"/>
          </a:p>
          <a:p>
            <a:r>
              <a:rPr lang="nl-NL" dirty="0"/>
              <a:t>Welke veranderingen in Nederland zien we door de eeuw heen op het gebied van:</a:t>
            </a:r>
            <a:br>
              <a:rPr lang="nl-NL" dirty="0"/>
            </a:br>
            <a:r>
              <a:rPr lang="nl-NL" dirty="0"/>
              <a:t>1. Voeding 2. Werk. 3. Sociale contacten 4. Huishoudens 5. Geloof en religie</a:t>
            </a:r>
          </a:p>
          <a:p>
            <a:endParaRPr lang="nl-NL" dirty="0"/>
          </a:p>
        </p:txBody>
      </p:sp>
    </p:spTree>
    <p:extLst>
      <p:ext uri="{BB962C8B-B14F-4D97-AF65-F5344CB8AC3E}">
        <p14:creationId xmlns:p14="http://schemas.microsoft.com/office/powerpoint/2010/main" val="2630763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40079" y="2053641"/>
            <a:ext cx="3669161" cy="2760098"/>
          </a:xfrm>
        </p:spPr>
        <p:txBody>
          <a:bodyPr>
            <a:normAutofit/>
          </a:bodyPr>
          <a:lstStyle/>
          <a:p>
            <a:r>
              <a:rPr lang="nl-NL">
                <a:solidFill>
                  <a:srgbClr val="FFFFFF"/>
                </a:solidFill>
              </a:rPr>
              <a:t>Ontwikkeling in welvaart</a:t>
            </a:r>
          </a:p>
        </p:txBody>
      </p:sp>
      <p:sp>
        <p:nvSpPr>
          <p:cNvPr id="3" name="Tijdelijke aanduiding voor inhoud 2"/>
          <p:cNvSpPr>
            <a:spLocks noGrp="1"/>
          </p:cNvSpPr>
          <p:nvPr>
            <p:ph idx="1"/>
          </p:nvPr>
        </p:nvSpPr>
        <p:spPr>
          <a:xfrm>
            <a:off x="6090574" y="801866"/>
            <a:ext cx="5306084" cy="5230634"/>
          </a:xfrm>
        </p:spPr>
        <p:txBody>
          <a:bodyPr anchor="ctr">
            <a:normAutofit/>
          </a:bodyPr>
          <a:lstStyle/>
          <a:p>
            <a:r>
              <a:rPr lang="nl-NL" sz="2400">
                <a:solidFill>
                  <a:srgbClr val="000000"/>
                </a:solidFill>
              </a:rPr>
              <a:t>Welvaart nam na de Tweede Wereldoorlog enorm toe.</a:t>
            </a:r>
          </a:p>
          <a:p>
            <a:r>
              <a:rPr lang="nl-NL" sz="2400">
                <a:solidFill>
                  <a:srgbClr val="000000"/>
                </a:solidFill>
              </a:rPr>
              <a:t>De voedingsmiddelentechnologie kreeg hierdoor een stimulans.</a:t>
            </a:r>
          </a:p>
          <a:p>
            <a:r>
              <a:rPr lang="nl-NL" sz="2400">
                <a:solidFill>
                  <a:srgbClr val="000000"/>
                </a:solidFill>
              </a:rPr>
              <a:t>Er kwamen veel nieuwe, industrieel bewerkte voedingsproducten.</a:t>
            </a:r>
          </a:p>
          <a:p>
            <a:r>
              <a:rPr lang="nl-NL" sz="2400">
                <a:solidFill>
                  <a:srgbClr val="000000"/>
                </a:solidFill>
              </a:rPr>
              <a:t>Ontstaan van kant-en-klaarmaaltijden, diepvries en gedroogde producten.</a:t>
            </a:r>
          </a:p>
          <a:p>
            <a:r>
              <a:rPr lang="nl-NL" sz="2400">
                <a:solidFill>
                  <a:srgbClr val="000000"/>
                </a:solidFill>
              </a:rPr>
              <a:t>De behoefte naar voedselgemak nam toe door vergrijzing, vroeger zelfstandig wonen, meer eenpersoonshuishoudens, werken van beide partners en eenoudergezinnen.</a:t>
            </a:r>
          </a:p>
          <a:p>
            <a:pPr lvl="1"/>
            <a:endParaRPr lang="nl-NL">
              <a:solidFill>
                <a:srgbClr val="000000"/>
              </a:solidFill>
            </a:endParaRPr>
          </a:p>
          <a:p>
            <a:pPr lvl="1"/>
            <a:endParaRPr lang="nl-NL">
              <a:solidFill>
                <a:srgbClr val="000000"/>
              </a:solidFill>
            </a:endParaRPr>
          </a:p>
          <a:p>
            <a:pPr lvl="1"/>
            <a:endParaRPr lang="nl-NL">
              <a:solidFill>
                <a:srgbClr val="000000"/>
              </a:solidFill>
            </a:endParaRPr>
          </a:p>
        </p:txBody>
      </p:sp>
      <p:pic>
        <p:nvPicPr>
          <p:cNvPr id="4" name="Afbeelding 3"/>
          <p:cNvPicPr>
            <a:picLocks noChangeAspect="1"/>
          </p:cNvPicPr>
          <p:nvPr/>
        </p:nvPicPr>
        <p:blipFill>
          <a:blip r:embed="rId4"/>
          <a:stretch>
            <a:fillRect/>
          </a:stretch>
        </p:blipFill>
        <p:spPr>
          <a:xfrm>
            <a:off x="0" y="6165669"/>
            <a:ext cx="2169840" cy="692331"/>
          </a:xfrm>
          <a:prstGeom prst="rect">
            <a:avLst/>
          </a:prstGeom>
        </p:spPr>
      </p:pic>
    </p:spTree>
    <p:extLst>
      <p:ext uri="{BB962C8B-B14F-4D97-AF65-F5344CB8AC3E}">
        <p14:creationId xmlns:p14="http://schemas.microsoft.com/office/powerpoint/2010/main" val="3278492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963877"/>
            <a:ext cx="3494362" cy="4930246"/>
          </a:xfrm>
        </p:spPr>
        <p:txBody>
          <a:bodyPr>
            <a:normAutofit/>
          </a:bodyPr>
          <a:lstStyle/>
          <a:p>
            <a:pPr algn="r"/>
            <a:r>
              <a:rPr lang="nl-NL" sz="3400">
                <a:solidFill>
                  <a:schemeClr val="accent1"/>
                </a:solidFill>
              </a:rPr>
              <a:t>Ziektesymptomen van de welvaart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6031" y="963877"/>
            <a:ext cx="6377769" cy="4930246"/>
          </a:xfrm>
        </p:spPr>
        <p:txBody>
          <a:bodyPr anchor="ctr">
            <a:normAutofit/>
          </a:bodyPr>
          <a:lstStyle/>
          <a:p>
            <a:r>
              <a:rPr lang="nl-NL" sz="1700" dirty="0"/>
              <a:t>Grote veranderingen door technologische vooruitgang hebben het leven van een flink deel van de mensheid merkbaar verbeterd.</a:t>
            </a:r>
          </a:p>
          <a:p>
            <a:r>
              <a:rPr lang="nl-NL" sz="1700" dirty="0"/>
              <a:t>We leven langer maar er zijn meer ziektebeelden</a:t>
            </a:r>
          </a:p>
          <a:p>
            <a:r>
              <a:rPr lang="nl-NL" sz="1700" dirty="0"/>
              <a:t>Welvaartziekten; hart en vaatziekten, kanker, obesitas, allergieën, diabetes, burn-out, depressie.</a:t>
            </a:r>
            <a:br>
              <a:rPr lang="nl-NL" sz="1700" dirty="0"/>
            </a:br>
            <a:r>
              <a:rPr lang="nl-NL" sz="1700" dirty="0"/>
              <a:t>Worden gevormd door bepaalde voedingsgewoonten of gebrek aan beweging.</a:t>
            </a:r>
          </a:p>
          <a:p>
            <a:r>
              <a:rPr lang="nl-NL" sz="1700" dirty="0"/>
              <a:t>Nieuwe infectieziekten; vogelgriep, gekkekoeienziekte, aids</a:t>
            </a:r>
          </a:p>
          <a:p>
            <a:r>
              <a:rPr lang="nl-NL" sz="1700" dirty="0"/>
              <a:t>Verslavingen; alcohol, tabak en drugs</a:t>
            </a:r>
          </a:p>
          <a:p>
            <a:r>
              <a:rPr lang="nl-NL" sz="1700" dirty="0"/>
              <a:t>Aanhoudende tijdsdruk veroorzaakt: lichamelijke of psychische klachten</a:t>
            </a:r>
          </a:p>
          <a:p>
            <a:r>
              <a:rPr lang="nl-NL" sz="1700" dirty="0"/>
              <a:t>Ziekten die vaker voorkomen, gerelateerd aan ouder worden: Dementie</a:t>
            </a:r>
          </a:p>
          <a:p>
            <a:r>
              <a:rPr lang="nl-NL" sz="1700" dirty="0"/>
              <a:t>Ziekten die vaker voorkomen of versterken door milieuvervuiling; astma door fijnstof</a:t>
            </a:r>
          </a:p>
        </p:txBody>
      </p:sp>
    </p:spTree>
    <p:extLst>
      <p:ext uri="{BB962C8B-B14F-4D97-AF65-F5344CB8AC3E}">
        <p14:creationId xmlns:p14="http://schemas.microsoft.com/office/powerpoint/2010/main" val="3897950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40079" y="2053641"/>
            <a:ext cx="3669161" cy="2760098"/>
          </a:xfrm>
        </p:spPr>
        <p:txBody>
          <a:bodyPr>
            <a:normAutofit/>
          </a:bodyPr>
          <a:lstStyle/>
          <a:p>
            <a:r>
              <a:rPr lang="nl-NL">
                <a:solidFill>
                  <a:srgbClr val="FFFFFF"/>
                </a:solidFill>
              </a:rPr>
              <a:t>Waarop moeten we ons anticiperen?</a:t>
            </a:r>
          </a:p>
        </p:txBody>
      </p:sp>
      <p:sp>
        <p:nvSpPr>
          <p:cNvPr id="3" name="Tijdelijke aanduiding voor inhoud 2"/>
          <p:cNvSpPr>
            <a:spLocks noGrp="1"/>
          </p:cNvSpPr>
          <p:nvPr>
            <p:ph idx="1"/>
          </p:nvPr>
        </p:nvSpPr>
        <p:spPr>
          <a:xfrm>
            <a:off x="6090574" y="801866"/>
            <a:ext cx="5306084" cy="5230634"/>
          </a:xfrm>
        </p:spPr>
        <p:txBody>
          <a:bodyPr anchor="ctr">
            <a:normAutofit/>
          </a:bodyPr>
          <a:lstStyle/>
          <a:p>
            <a:r>
              <a:rPr lang="nl-NL" sz="2400">
                <a:solidFill>
                  <a:srgbClr val="000000"/>
                </a:solidFill>
              </a:rPr>
              <a:t>We moeten onze leefstijl aanpassen aan het volgende:</a:t>
            </a:r>
            <a:br>
              <a:rPr lang="nl-NL" sz="2400">
                <a:solidFill>
                  <a:srgbClr val="000000"/>
                </a:solidFill>
              </a:rPr>
            </a:br>
            <a:r>
              <a:rPr lang="nl-NL" sz="2400">
                <a:solidFill>
                  <a:srgbClr val="000000"/>
                </a:solidFill>
              </a:rPr>
              <a:t>1.Overbevolking</a:t>
            </a:r>
            <a:br>
              <a:rPr lang="nl-NL" sz="2400">
                <a:solidFill>
                  <a:srgbClr val="000000"/>
                </a:solidFill>
              </a:rPr>
            </a:br>
            <a:r>
              <a:rPr lang="nl-NL" sz="2400">
                <a:solidFill>
                  <a:srgbClr val="000000"/>
                </a:solidFill>
              </a:rPr>
              <a:t>2.Te kort aan voedsel; overbevolking en uitputting natuurlijke bronnen</a:t>
            </a:r>
            <a:br>
              <a:rPr lang="nl-NL" sz="2400">
                <a:solidFill>
                  <a:srgbClr val="000000"/>
                </a:solidFill>
              </a:rPr>
            </a:br>
            <a:r>
              <a:rPr lang="nl-NL" sz="2400">
                <a:solidFill>
                  <a:srgbClr val="000000"/>
                </a:solidFill>
              </a:rPr>
              <a:t>3. Fossiele brandstoffen</a:t>
            </a:r>
            <a:br>
              <a:rPr lang="nl-NL" sz="2400">
                <a:solidFill>
                  <a:srgbClr val="000000"/>
                </a:solidFill>
              </a:rPr>
            </a:br>
            <a:r>
              <a:rPr lang="nl-NL" sz="2400">
                <a:solidFill>
                  <a:srgbClr val="000000"/>
                </a:solidFill>
              </a:rPr>
              <a:t>4. Milieuvervuiling </a:t>
            </a:r>
          </a:p>
        </p:txBody>
      </p:sp>
    </p:spTree>
    <p:extLst>
      <p:ext uri="{BB962C8B-B14F-4D97-AF65-F5344CB8AC3E}">
        <p14:creationId xmlns:p14="http://schemas.microsoft.com/office/powerpoint/2010/main" val="544771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21516" y="640263"/>
            <a:ext cx="6204984" cy="1344975"/>
          </a:xfrm>
        </p:spPr>
        <p:txBody>
          <a:bodyPr>
            <a:normAutofit/>
          </a:bodyPr>
          <a:lstStyle/>
          <a:p>
            <a:r>
              <a:rPr lang="nl-NL" sz="4000"/>
              <a:t>Een voorbeeld van preventie</a:t>
            </a:r>
          </a:p>
        </p:txBody>
      </p:sp>
      <p:sp>
        <p:nvSpPr>
          <p:cNvPr id="3" name="Tijdelijke aanduiding voor inhoud 2"/>
          <p:cNvSpPr>
            <a:spLocks noGrp="1"/>
          </p:cNvSpPr>
          <p:nvPr>
            <p:ph idx="1"/>
          </p:nvPr>
        </p:nvSpPr>
        <p:spPr>
          <a:xfrm>
            <a:off x="821515" y="2121762"/>
            <a:ext cx="6204984" cy="3626917"/>
          </a:xfrm>
        </p:spPr>
        <p:txBody>
          <a:bodyPr>
            <a:normAutofit/>
          </a:bodyPr>
          <a:lstStyle/>
          <a:p>
            <a:r>
              <a:rPr lang="nl-NL" sz="2000"/>
              <a:t>Met de komst van welvaart en globalisering veranderde het voedingspatroon van ondervoeding naar overvoeding.</a:t>
            </a:r>
          </a:p>
          <a:p>
            <a:r>
              <a:rPr lang="nl-NL" sz="2000"/>
              <a:t>Welvaartsziekten komen sindsdien steeds meer voor. </a:t>
            </a:r>
          </a:p>
          <a:p>
            <a:r>
              <a:rPr lang="nl-NL" sz="2000"/>
              <a:t>Via voedselvoorlichting probeert met hierin verandering te brengen.</a:t>
            </a:r>
          </a:p>
          <a:p>
            <a:r>
              <a:rPr lang="nl-NL" sz="2000"/>
              <a:t>Het Voedingscentrum met de Schijf van Vijf is hier het belangrijkste voorbeeld van. </a:t>
            </a:r>
          </a:p>
          <a:p>
            <a:r>
              <a:rPr lang="nl-NL" sz="2000"/>
              <a:t>Met nieuwe toevoegingen als duurzame voeding en multiculturele voeding.</a:t>
            </a:r>
          </a:p>
        </p:txBody>
      </p:sp>
      <p:pic>
        <p:nvPicPr>
          <p:cNvPr id="5" name="Afbeelding 4"/>
          <p:cNvPicPr>
            <a:picLocks noChangeAspect="1"/>
          </p:cNvPicPr>
          <p:nvPr/>
        </p:nvPicPr>
        <p:blipFill>
          <a:blip r:embed="rId3"/>
          <a:stretch>
            <a:fillRect/>
          </a:stretch>
        </p:blipFill>
        <p:spPr>
          <a:xfrm>
            <a:off x="7829551" y="843548"/>
            <a:ext cx="4042409" cy="1212722"/>
          </a:xfrm>
          <a:prstGeom prst="rect">
            <a:avLst/>
          </a:prstGeom>
        </p:spPr>
      </p:pic>
      <p:pic>
        <p:nvPicPr>
          <p:cNvPr id="6" name="Afbeelding 5"/>
          <p:cNvPicPr>
            <a:picLocks noChangeAspect="1"/>
          </p:cNvPicPr>
          <p:nvPr/>
        </p:nvPicPr>
        <p:blipFill>
          <a:blip r:embed="rId4"/>
          <a:stretch>
            <a:fillRect/>
          </a:stretch>
        </p:blipFill>
        <p:spPr>
          <a:xfrm>
            <a:off x="7829551" y="3214692"/>
            <a:ext cx="4042410" cy="2617460"/>
          </a:xfrm>
          <a:prstGeom prst="rect">
            <a:avLst/>
          </a:prstGeom>
        </p:spPr>
      </p:pic>
      <p:pic>
        <p:nvPicPr>
          <p:cNvPr id="4" name="Afbeelding 3"/>
          <p:cNvPicPr>
            <a:picLocks noChangeAspect="1"/>
          </p:cNvPicPr>
          <p:nvPr/>
        </p:nvPicPr>
        <p:blipFill>
          <a:blip r:embed="rId5"/>
          <a:stretch>
            <a:fillRect/>
          </a:stretch>
        </p:blipFill>
        <p:spPr>
          <a:xfrm>
            <a:off x="0" y="6165669"/>
            <a:ext cx="2169840" cy="692331"/>
          </a:xfrm>
          <a:prstGeom prst="rect">
            <a:avLst/>
          </a:prstGeom>
        </p:spPr>
      </p:pic>
    </p:spTree>
    <p:extLst>
      <p:ext uri="{BB962C8B-B14F-4D97-AF65-F5344CB8AC3E}">
        <p14:creationId xmlns:p14="http://schemas.microsoft.com/office/powerpoint/2010/main" val="3302556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963877"/>
            <a:ext cx="3494362" cy="4930246"/>
          </a:xfrm>
        </p:spPr>
        <p:txBody>
          <a:bodyPr>
            <a:normAutofit/>
          </a:bodyPr>
          <a:lstStyle/>
          <a:p>
            <a:pPr algn="r"/>
            <a:r>
              <a:rPr lang="nl-NL">
                <a:solidFill>
                  <a:schemeClr val="accent1"/>
                </a:solidFill>
              </a:rPr>
              <a:t>Trends door toename in welvaart</a:t>
            </a:r>
          </a:p>
        </p:txBody>
      </p:sp>
      <p:cxnSp>
        <p:nvCxnSpPr>
          <p:cNvPr id="18"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6031" y="963877"/>
            <a:ext cx="6377769" cy="4930246"/>
          </a:xfrm>
        </p:spPr>
        <p:txBody>
          <a:bodyPr anchor="ctr">
            <a:normAutofit/>
          </a:bodyPr>
          <a:lstStyle/>
          <a:p>
            <a:pPr marL="0" indent="0">
              <a:buNone/>
            </a:pPr>
            <a:r>
              <a:rPr lang="nl-NL" sz="2200"/>
              <a:t>Trends die ontstonden door de toename van welvaart: </a:t>
            </a:r>
          </a:p>
          <a:p>
            <a:pPr marL="0" indent="0">
              <a:buNone/>
            </a:pPr>
            <a:r>
              <a:rPr lang="nl-NL" sz="2200"/>
              <a:t>1	een kritischer houding ten opzichte van de productie, met grote aandacht voor milieuvriendelijkheid en diervriendelijkheid;</a:t>
            </a:r>
          </a:p>
          <a:p>
            <a:pPr marL="0" indent="0">
              <a:buNone/>
            </a:pPr>
            <a:r>
              <a:rPr lang="nl-NL" sz="2200"/>
              <a:t>2	sterkere afkeer van kunstmatige hulp- en smaakstoffen;</a:t>
            </a:r>
          </a:p>
          <a:p>
            <a:pPr marL="0" indent="0">
              <a:buNone/>
            </a:pPr>
            <a:r>
              <a:rPr lang="nl-NL" sz="2200"/>
              <a:t>3	een andere houding ten opzichte van de energie-opname;</a:t>
            </a:r>
          </a:p>
          <a:p>
            <a:pPr marL="0" indent="0">
              <a:buNone/>
            </a:pPr>
            <a:r>
              <a:rPr lang="nl-NL" sz="2200"/>
              <a:t>4	meer wensen op het gebied van kwaliteit en gemak;</a:t>
            </a:r>
          </a:p>
          <a:p>
            <a:pPr marL="0" indent="0">
              <a:buNone/>
            </a:pPr>
            <a:r>
              <a:rPr lang="nl-NL" sz="2200"/>
              <a:t>5	meer waardering voor voedsel in het sociaal verkeer.</a:t>
            </a:r>
          </a:p>
          <a:p>
            <a:pPr marL="0" indent="0">
              <a:buNone/>
            </a:pPr>
            <a:endParaRPr lang="nl-NL" sz="2200"/>
          </a:p>
        </p:txBody>
      </p:sp>
      <p:pic>
        <p:nvPicPr>
          <p:cNvPr id="6" name="Afbeelding 5"/>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2491748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963877"/>
            <a:ext cx="3494362" cy="4930246"/>
          </a:xfrm>
        </p:spPr>
        <p:txBody>
          <a:bodyPr>
            <a:normAutofit/>
          </a:bodyPr>
          <a:lstStyle/>
          <a:p>
            <a:pPr algn="r"/>
            <a:r>
              <a:rPr lang="nl-NL">
                <a:solidFill>
                  <a:schemeClr val="accent1"/>
                </a:solidFill>
              </a:rPr>
              <a:t>Reflectie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6031" y="963877"/>
            <a:ext cx="6377769" cy="4930246"/>
          </a:xfrm>
        </p:spPr>
        <p:txBody>
          <a:bodyPr anchor="ctr">
            <a:normAutofit/>
          </a:bodyPr>
          <a:lstStyle/>
          <a:p>
            <a:r>
              <a:rPr lang="nl-NL" sz="2400" dirty="0"/>
              <a:t>Schets in 10 kernwoorden wat centraal stond.</a:t>
            </a:r>
          </a:p>
          <a:p>
            <a:r>
              <a:rPr lang="nl-NL" sz="2400" dirty="0"/>
              <a:t>Welke onderwerpen spraken jou aan? En waarom.</a:t>
            </a:r>
          </a:p>
          <a:p>
            <a:pPr marL="0" indent="0">
              <a:buNone/>
            </a:pPr>
            <a:endParaRPr lang="nl-NL" sz="2400" dirty="0"/>
          </a:p>
        </p:txBody>
      </p:sp>
    </p:spTree>
    <p:extLst>
      <p:ext uri="{BB962C8B-B14F-4D97-AF65-F5344CB8AC3E}">
        <p14:creationId xmlns:p14="http://schemas.microsoft.com/office/powerpoint/2010/main" val="1534950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vallei, natuur&#10;&#10;Automatisch gegenereerde beschrijving">
            <a:extLst>
              <a:ext uri="{FF2B5EF4-FFF2-40B4-BE49-F238E27FC236}">
                <a16:creationId xmlns:a16="http://schemas.microsoft.com/office/drawing/2014/main" id="{AE264384-F953-2249-8B58-E0552CF53118}"/>
              </a:ext>
            </a:extLst>
          </p:cNvPr>
          <p:cNvPicPr>
            <a:picLocks noChangeAspect="1"/>
          </p:cNvPicPr>
          <p:nvPr/>
        </p:nvPicPr>
        <p:blipFill rotWithShape="1">
          <a:blip r:embed="rId2"/>
          <a:srcRect t="15730"/>
          <a:stretch/>
        </p:blipFill>
        <p:spPr>
          <a:xfrm>
            <a:off x="-1" y="10"/>
            <a:ext cx="12192000" cy="6857990"/>
          </a:xfrm>
          <a:prstGeom prst="rect">
            <a:avLst/>
          </a:prstGeom>
        </p:spPr>
      </p:pic>
      <p:sp>
        <p:nvSpPr>
          <p:cNvPr id="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p:cNvSpPr>
            <a:spLocks noGrp="1"/>
          </p:cNvSpPr>
          <p:nvPr>
            <p:ph type="title"/>
          </p:nvPr>
        </p:nvSpPr>
        <p:spPr>
          <a:xfrm>
            <a:off x="709448" y="1913950"/>
            <a:ext cx="4204137" cy="1342754"/>
          </a:xfrm>
        </p:spPr>
        <p:txBody>
          <a:bodyPr>
            <a:normAutofit/>
          </a:bodyPr>
          <a:lstStyle/>
          <a:p>
            <a:pPr algn="ctr"/>
            <a:r>
              <a:rPr lang="nl-NL" sz="3600"/>
              <a:t>Terugblik vorige les</a:t>
            </a:r>
          </a:p>
        </p:txBody>
      </p:sp>
      <p:cxnSp>
        <p:nvCxnSpPr>
          <p:cNvPr id="8"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525516" y="3417573"/>
            <a:ext cx="4593021" cy="2619839"/>
          </a:xfrm>
        </p:spPr>
        <p:txBody>
          <a:bodyPr anchor="ctr">
            <a:normAutofit/>
          </a:bodyPr>
          <a:lstStyle/>
          <a:p>
            <a:pPr>
              <a:buFontTx/>
              <a:buChar char="-"/>
            </a:pPr>
            <a:r>
              <a:rPr lang="nl-NL" sz="1800" dirty="0"/>
              <a:t>LA </a:t>
            </a:r>
          </a:p>
          <a:p>
            <a:pPr>
              <a:buFontTx/>
              <a:buChar char="-"/>
            </a:pPr>
            <a:r>
              <a:rPr lang="nl-NL" sz="1800" dirty="0"/>
              <a:t>Leefstijlen</a:t>
            </a:r>
          </a:p>
          <a:p>
            <a:pPr>
              <a:buFontTx/>
              <a:buChar char="-"/>
            </a:pPr>
            <a:r>
              <a:rPr lang="nl-NL" sz="1800" dirty="0"/>
              <a:t>Doelgroepen </a:t>
            </a:r>
          </a:p>
        </p:txBody>
      </p:sp>
    </p:spTree>
    <p:extLst>
      <p:ext uri="{BB962C8B-B14F-4D97-AF65-F5344CB8AC3E}">
        <p14:creationId xmlns:p14="http://schemas.microsoft.com/office/powerpoint/2010/main" val="1920148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83" t="12291" r="19180" b="6250"/>
          <a:stretch/>
        </p:blipFill>
        <p:spPr bwMode="auto">
          <a:xfrm>
            <a:off x="2464467" y="643467"/>
            <a:ext cx="7263065" cy="5571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578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8929" y="629266"/>
            <a:ext cx="3651467" cy="1676603"/>
          </a:xfrm>
        </p:spPr>
        <p:txBody>
          <a:bodyPr>
            <a:normAutofit/>
          </a:bodyPr>
          <a:lstStyle/>
          <a:p>
            <a:r>
              <a:rPr lang="nl-NL"/>
              <a:t>Verdere uitleg BSR</a:t>
            </a:r>
            <a:endParaRPr lang="nl-NL" dirty="0"/>
          </a:p>
        </p:txBody>
      </p:sp>
      <p:sp>
        <p:nvSpPr>
          <p:cNvPr id="3" name="Tijdelijke aanduiding voor inhoud 2"/>
          <p:cNvSpPr>
            <a:spLocks noGrp="1"/>
          </p:cNvSpPr>
          <p:nvPr>
            <p:ph idx="1"/>
          </p:nvPr>
        </p:nvSpPr>
        <p:spPr>
          <a:xfrm>
            <a:off x="648931" y="2438400"/>
            <a:ext cx="3651466" cy="3785419"/>
          </a:xfrm>
        </p:spPr>
        <p:txBody>
          <a:bodyPr>
            <a:normAutofit/>
          </a:bodyPr>
          <a:lstStyle/>
          <a:p>
            <a:r>
              <a:rPr lang="nl-NL" sz="1800" dirty="0"/>
              <a:t>Nederland kent in de basis vier leefstijlen. Wij noemen het de rode (vitaal), gele (harmonieus), blauwe (controlerend) en groene (zekerheid) manier van in het leven staan.</a:t>
            </a:r>
          </a:p>
          <a:p>
            <a:r>
              <a:rPr lang="nl-NL" sz="1800" dirty="0">
                <a:hlinkClick r:id="rId2"/>
              </a:rPr>
              <a:t>https://www.youtube.com/watch?v=Hr8viuMS_ic</a:t>
            </a:r>
            <a:endParaRPr lang="nl-NL" sz="1800" dirty="0"/>
          </a:p>
          <a:p>
            <a:r>
              <a:rPr lang="nl-NL" sz="1800" dirty="0"/>
              <a:t>Opdracht 1 welke leefstijl past bij jou? Maak de test</a:t>
            </a:r>
          </a:p>
          <a:p>
            <a:r>
              <a:rPr lang="nl-NL" sz="1800" dirty="0">
                <a:hlinkClick r:id="rId3"/>
              </a:rPr>
              <a:t>https://web3.samr.nl/ennis/surveys/bsr3website/</a:t>
            </a:r>
            <a:br>
              <a:rPr lang="nl-NL" sz="1800" dirty="0"/>
            </a:br>
            <a:endParaRPr lang="nl-NL" sz="1800" dirty="0"/>
          </a:p>
        </p:txBody>
      </p:sp>
      <p:pic>
        <p:nvPicPr>
          <p:cNvPr id="4" name="Afbeelding 3"/>
          <p:cNvPicPr>
            <a:picLocks noChangeAspect="1"/>
          </p:cNvPicPr>
          <p:nvPr/>
        </p:nvPicPr>
        <p:blipFill rotWithShape="1">
          <a:blip r:embed="rId4">
            <a:extLst>
              <a:ext uri="{28A0092B-C50C-407E-A947-70E740481C1C}">
                <a14:useLocalDpi xmlns:a14="http://schemas.microsoft.com/office/drawing/2010/main" val="0"/>
              </a:ext>
            </a:extLst>
          </a:blip>
          <a:srcRect r="-2" b="492"/>
          <a:stretch/>
        </p:blipFill>
        <p:spPr>
          <a:xfrm>
            <a:off x="4639056" y="10"/>
            <a:ext cx="7552944" cy="6857990"/>
          </a:xfrm>
          <a:prstGeom prst="rect">
            <a:avLst/>
          </a:prstGeom>
          <a:effectLst/>
        </p:spPr>
      </p:pic>
    </p:spTree>
    <p:extLst>
      <p:ext uri="{BB962C8B-B14F-4D97-AF65-F5344CB8AC3E}">
        <p14:creationId xmlns:p14="http://schemas.microsoft.com/office/powerpoint/2010/main" val="768522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Leefstijlen volgens BSR</a:t>
            </a:r>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1010274"/>
            <a:ext cx="7188199" cy="4834063"/>
          </a:xfrm>
          <a:prstGeom prst="rect">
            <a:avLst/>
          </a:prstGeom>
        </p:spPr>
      </p:pic>
    </p:spTree>
    <p:extLst>
      <p:ext uri="{BB962C8B-B14F-4D97-AF65-F5344CB8AC3E}">
        <p14:creationId xmlns:p14="http://schemas.microsoft.com/office/powerpoint/2010/main" val="164891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el 1"/>
          <p:cNvSpPr>
            <a:spLocks noGrp="1"/>
          </p:cNvSpPr>
          <p:nvPr>
            <p:ph type="title"/>
          </p:nvPr>
        </p:nvSpPr>
        <p:spPr>
          <a:xfrm>
            <a:off x="535020" y="685800"/>
            <a:ext cx="2780271" cy="5105400"/>
          </a:xfrm>
        </p:spPr>
        <p:txBody>
          <a:bodyPr>
            <a:normAutofit/>
          </a:bodyPr>
          <a:lstStyle/>
          <a:p>
            <a:r>
              <a:rPr lang="nl-NL" sz="4000">
                <a:solidFill>
                  <a:srgbClr val="FFFFFF"/>
                </a:solidFill>
              </a:rPr>
              <a:t>Leerdoelen</a:t>
            </a:r>
          </a:p>
        </p:txBody>
      </p:sp>
      <p:graphicFrame>
        <p:nvGraphicFramePr>
          <p:cNvPr id="5" name="Tijdelijke aanduiding voor inhoud 2">
            <a:extLst>
              <a:ext uri="{FF2B5EF4-FFF2-40B4-BE49-F238E27FC236}">
                <a16:creationId xmlns:a16="http://schemas.microsoft.com/office/drawing/2014/main" id="{0FCCB36D-0D81-4505-8016-51BFDB0A3704}"/>
              </a:ext>
            </a:extLst>
          </p:cNvPr>
          <p:cNvGraphicFramePr>
            <a:graphicFrameLocks noGrp="1"/>
          </p:cNvGraphicFramePr>
          <p:nvPr>
            <p:ph idx="1"/>
            <p:extLst>
              <p:ext uri="{D42A27DB-BD31-4B8C-83A1-F6EECF244321}">
                <p14:modId xmlns:p14="http://schemas.microsoft.com/office/powerpoint/2010/main" val="18406567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6434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l-NL" sz="2800" dirty="0"/>
              <a:t>Etniciteit in je eigen woorden</a:t>
            </a:r>
          </a:p>
        </p:txBody>
      </p:sp>
      <p:sp>
        <p:nvSpPr>
          <p:cNvPr id="3" name="Tijdelijke aanduiding voor inhoud 2"/>
          <p:cNvSpPr>
            <a:spLocks noGrp="1"/>
          </p:cNvSpPr>
          <p:nvPr>
            <p:ph idx="1"/>
          </p:nvPr>
        </p:nvSpPr>
        <p:spPr>
          <a:xfrm>
            <a:off x="643468" y="2638043"/>
            <a:ext cx="3363974" cy="3415623"/>
          </a:xfrm>
        </p:spPr>
        <p:txBody>
          <a:bodyPr>
            <a:normAutofit/>
          </a:bodyPr>
          <a:lstStyle/>
          <a:p>
            <a:r>
              <a:rPr lang="nl-NL" sz="1700" dirty="0"/>
              <a:t>Een </a:t>
            </a:r>
            <a:r>
              <a:rPr lang="nl-NL" sz="1700" b="1" dirty="0"/>
              <a:t>etniciteit</a:t>
            </a:r>
            <a:r>
              <a:rPr lang="nl-NL" sz="1700" dirty="0"/>
              <a:t> is een sociaal-culturele identiteit, die een bepaalde groep mensen of een aantal bevolkingsgroepen verbindt. </a:t>
            </a:r>
          </a:p>
          <a:p>
            <a:r>
              <a:rPr lang="nl-NL" sz="1700" dirty="0"/>
              <a:t>leden van bepaalde bevolkingsgroepen zich identificeren met gezamenlijke kenmerken, zoals nationaliteit, stamverwantschap, religie, taal, cultuur of geschiedenis en de daaraan ontleende normen en waarden.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048" y="643467"/>
            <a:ext cx="5410199" cy="5410199"/>
          </a:xfrm>
          <a:prstGeom prst="rect">
            <a:avLst/>
          </a:prstGeom>
        </p:spPr>
      </p:pic>
    </p:spTree>
    <p:extLst>
      <p:ext uri="{BB962C8B-B14F-4D97-AF65-F5344CB8AC3E}">
        <p14:creationId xmlns:p14="http://schemas.microsoft.com/office/powerpoint/2010/main" val="11043418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963877"/>
            <a:ext cx="3494362" cy="4930246"/>
          </a:xfrm>
        </p:spPr>
        <p:txBody>
          <a:bodyPr>
            <a:normAutofit/>
          </a:bodyPr>
          <a:lstStyle/>
          <a:p>
            <a:pPr algn="r"/>
            <a:r>
              <a:rPr lang="nl-NL">
                <a:solidFill>
                  <a:schemeClr val="accent1"/>
                </a:solidFill>
              </a:rPr>
              <a:t>Religie en Geloof</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6031" y="963877"/>
            <a:ext cx="6377769" cy="4930246"/>
          </a:xfrm>
        </p:spPr>
        <p:txBody>
          <a:bodyPr anchor="ctr">
            <a:normAutofit/>
          </a:bodyPr>
          <a:lstStyle/>
          <a:p>
            <a:r>
              <a:rPr lang="nl-NL" sz="2400" dirty="0"/>
              <a:t>Religie: wordt gewoonlijk een van de vele vormen van zingeving, of het zoeken naar betekenisvolle verbindingen, verstaan, waarbij meestal een hogere macht, opperwezen of god centraal staat.</a:t>
            </a:r>
          </a:p>
          <a:p>
            <a:r>
              <a:rPr lang="nl-NL" sz="2400" dirty="0"/>
              <a:t>Geloof: het vertrouwen in of de overtuiging van de juistheid van een specifiek systeem van religieuze opvattingen waarvoor geen bewijs is</a:t>
            </a:r>
          </a:p>
          <a:p>
            <a:endParaRPr lang="nl-NL" sz="2400" dirty="0"/>
          </a:p>
        </p:txBody>
      </p:sp>
    </p:spTree>
    <p:extLst>
      <p:ext uri="{BB962C8B-B14F-4D97-AF65-F5344CB8AC3E}">
        <p14:creationId xmlns:p14="http://schemas.microsoft.com/office/powerpoint/2010/main" val="401697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Religie in de wereld</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Tijdelijke aanduiding voor inhoud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52337" y="2426818"/>
            <a:ext cx="4214376" cy="3997637"/>
          </a:xfrm>
          <a:prstGeom prst="rect">
            <a:avLst/>
          </a:prstGeom>
        </p:spPr>
      </p:pic>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Tijdelijke aanduiding voor inhoud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445073" y="3163177"/>
            <a:ext cx="5455917" cy="2524919"/>
          </a:xfrm>
          <a:prstGeom prst="rect">
            <a:avLst/>
          </a:prstGeom>
        </p:spPr>
      </p:pic>
    </p:spTree>
    <p:extLst>
      <p:ext uri="{BB962C8B-B14F-4D97-AF65-F5344CB8AC3E}">
        <p14:creationId xmlns:p14="http://schemas.microsoft.com/office/powerpoint/2010/main" val="30706440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585AD8-90A2-4A10-BA36-454DFC03B1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AC0E72-9EC9-48F5-83CE-E85F15B98612}">
  <ds:schemaRefs>
    <ds:schemaRef ds:uri="http://schemas.microsoft.com/sharepoint/v3/contenttype/forms"/>
  </ds:schemaRefs>
</ds:datastoreItem>
</file>

<file path=customXml/itemProps3.xml><?xml version="1.0" encoding="utf-8"?>
<ds:datastoreItem xmlns:ds="http://schemas.openxmlformats.org/officeDocument/2006/customXml" ds:itemID="{5AA43649-E4E5-4215-ACD6-05809BE50AE6}">
  <ds:schemaRefs>
    <ds:schemaRef ds:uri="http://schemas.microsoft.com/office/2006/documentManagement/types"/>
    <ds:schemaRef ds:uri="http://schemas.microsoft.com/office/2006/metadata/properties"/>
    <ds:schemaRef ds:uri="04a8cfdc-dc7c-4728-8468-1752323b6dce"/>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TotalTime>
  <Words>990</Words>
  <Application>Microsoft Macintosh PowerPoint</Application>
  <PresentationFormat>Breedbeeld</PresentationFormat>
  <Paragraphs>80</Paragraphs>
  <Slides>17</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Calibri</vt:lpstr>
      <vt:lpstr>Calibri Light</vt:lpstr>
      <vt:lpstr>Kantoorthema</vt:lpstr>
      <vt:lpstr>Sociologie en ziektebeelden</vt:lpstr>
      <vt:lpstr>Terugblik vorige les</vt:lpstr>
      <vt:lpstr>PowerPoint-presentatie</vt:lpstr>
      <vt:lpstr>Verdere uitleg BSR</vt:lpstr>
      <vt:lpstr>Leefstijlen volgens BSR</vt:lpstr>
      <vt:lpstr>Leerdoelen</vt:lpstr>
      <vt:lpstr>Etniciteit in je eigen woorden</vt:lpstr>
      <vt:lpstr>Religie en Geloof</vt:lpstr>
      <vt:lpstr>Religie in de wereld</vt:lpstr>
      <vt:lpstr>Wat is sociologie</vt:lpstr>
      <vt:lpstr>Veranderingen van de afgelopen eeuw</vt:lpstr>
      <vt:lpstr>Ontwikkeling in welvaart</vt:lpstr>
      <vt:lpstr>Ziektesymptomen van de welvaart</vt:lpstr>
      <vt:lpstr>Waarop moeten we ons anticiperen?</vt:lpstr>
      <vt:lpstr>Een voorbeeld van preventie</vt:lpstr>
      <vt:lpstr>Trends door toename in welvaart</vt:lpstr>
      <vt:lpstr>Reflectie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Sociologie en ziektebeelden</dc:title>
  <dc:creator>Mariska de Rouw</dc:creator>
  <cp:lastModifiedBy>Mariska de Rouw</cp:lastModifiedBy>
  <cp:revision>1</cp:revision>
  <dcterms:created xsi:type="dcterms:W3CDTF">2020-10-07T07:57:21Z</dcterms:created>
  <dcterms:modified xsi:type="dcterms:W3CDTF">2020-10-07T07:59:40Z</dcterms:modified>
</cp:coreProperties>
</file>